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61" r:id="rId6"/>
    <p:sldId id="297" r:id="rId7"/>
    <p:sldId id="286" r:id="rId8"/>
    <p:sldId id="285" r:id="rId9"/>
    <p:sldId id="263" r:id="rId10"/>
    <p:sldId id="262" r:id="rId11"/>
    <p:sldId id="265" r:id="rId12"/>
    <p:sldId id="278" r:id="rId13"/>
    <p:sldId id="267" r:id="rId14"/>
    <p:sldId id="279" r:id="rId15"/>
    <p:sldId id="298" r:id="rId16"/>
    <p:sldId id="280" r:id="rId17"/>
    <p:sldId id="299" r:id="rId18"/>
    <p:sldId id="300" r:id="rId19"/>
    <p:sldId id="287" r:id="rId2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887" autoAdjust="0"/>
  </p:normalViewPr>
  <p:slideViewPr>
    <p:cSldViewPr snapToGrid="0" showGuides="1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AB3EA8-A58D-4C92-A3AB-D271CCC294C7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EFB4FA-E877-413E-B608-88789D806C57}" type="datetimeFigureOut">
              <a:rPr lang="en-US" noProof="0" smtClean="0"/>
              <a:t>12/29/2025</a:t>
            </a:fld>
            <a:endParaRPr lang="en-US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" noProof="0"/>
              <a:t>Asıl metin stillerini düzenle</a:t>
            </a:r>
          </a:p>
          <a:p>
            <a:pPr lvl="1" rtl="0"/>
            <a:r>
              <a:rPr lang="tr" noProof="0"/>
              <a:t>İkinci düzey</a:t>
            </a:r>
          </a:p>
          <a:p>
            <a:pPr lvl="2" rtl="0"/>
            <a:r>
              <a:rPr lang="tr" noProof="0"/>
              <a:t>Üçüncü düzey</a:t>
            </a:r>
          </a:p>
          <a:p>
            <a:pPr lvl="3" rtl="0"/>
            <a:r>
              <a:rPr lang="tr" noProof="0"/>
              <a:t>Dördüncü düzey</a:t>
            </a:r>
          </a:p>
          <a:p>
            <a:pPr lvl="4" rtl="0"/>
            <a:r>
              <a:rPr lang="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rtlCol="0"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çerik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Yuvarlatılmış Dikdörtgen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rtlCol="0"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İki içerik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uvarlatılmış Dikdörtgen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2" name="Resim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Resim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rtlCol="0"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 rtlCol="0"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rtlCol="0"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Yuvarlatılmış Dikdörtgen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1" name="Resim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Resim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rtlCol="0"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uvarlatılmış Dikdörtgen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rtlCol="0" anchor="ctr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rtlCol="0"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çerik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Yuvarlatılmış Dikdörtgen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Yuvarlatılmış Dikdörtgen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rtlCol="0" anchor="ctr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İki içerik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uvarlatılmış Dikdörtgen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Resim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çerik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 noProof="0"/>
              <a:t>Asıl metin stillerini düzenlemek için tıklayın</a:t>
            </a:r>
          </a:p>
          <a:p>
            <a:pPr lvl="1" rtl="0"/>
            <a:r>
              <a:rPr lang="tr" noProof="0"/>
              <a:t>İkinci düzey</a:t>
            </a:r>
          </a:p>
          <a:p>
            <a:pPr lvl="2" rtl="0"/>
            <a:r>
              <a:rPr lang="tr" noProof="0"/>
              <a:t>Üçüncü düzey</a:t>
            </a:r>
          </a:p>
          <a:p>
            <a:pPr lvl="3" rtl="0"/>
            <a:r>
              <a:rPr lang="tr" noProof="0"/>
              <a:t>Dördüncü düzey</a:t>
            </a:r>
          </a:p>
          <a:p>
            <a:pPr lvl="4" rtl="0"/>
            <a:r>
              <a:rPr lang="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" noProof="0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rtlCol="0" anchor="b"/>
          <a:lstStyle/>
          <a:p>
            <a:pPr rtl="0"/>
            <a:r>
              <a:rPr lang="tr" dirty="0"/>
              <a:t>PASSWORD BREACH CHECK ENTEGRASYONU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27973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 i="1" dirty="0"/>
              <a:t>K-Anonimlik Tabanlı Parola İhlal Kontrolü</a:t>
            </a:r>
          </a:p>
          <a:p>
            <a:endParaRPr lang="tr-TR" dirty="0"/>
          </a:p>
          <a:p>
            <a:r>
              <a:rPr lang="tr-TR" sz="2400" dirty="0"/>
              <a:t>Birgül Yüksel 211805066</a:t>
            </a:r>
          </a:p>
          <a:p>
            <a:r>
              <a:rPr lang="tr-TR" sz="2400" dirty="0"/>
              <a:t>Aydın Adnan Menderes Üniversitesi, Bilgisayar Mühendisliği Siber Güvenlik Dersi Projesi </a:t>
            </a:r>
            <a:endParaRPr lang="tr" sz="2400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Parola İhlal Kontrolü Örnek Bulguları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ED0083-83B5-7C3E-3E84-EDC579CA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50613"/>
              </p:ext>
            </p:extLst>
          </p:nvPr>
        </p:nvGraphicFramePr>
        <p:xfrm>
          <a:off x="1181686" y="2020825"/>
          <a:ext cx="10175164" cy="430240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543791">
                  <a:extLst>
                    <a:ext uri="{9D8B030D-6E8A-4147-A177-3AD203B41FA5}">
                      <a16:colId xmlns:a16="http://schemas.microsoft.com/office/drawing/2014/main" val="2077082853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315263336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698436555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2012695043"/>
                    </a:ext>
                  </a:extLst>
                </a:gridCol>
              </a:tblGrid>
              <a:tr h="805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 dirty="0">
                          <a:effectLst/>
                        </a:rPr>
                        <a:t>Parola</a:t>
                      </a:r>
                      <a:endParaRPr lang="tr-TR" sz="1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Bulundu mu?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Sayı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Güç Skoru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(0-4)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72856201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123456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180M+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7729534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password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46M+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6615025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GüçlüParola!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4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6611128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birgul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992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94817057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SiberGuvenlik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3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04236760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1F@2S5_C8CSA*413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 dirty="0">
                          <a:effectLst/>
                        </a:rPr>
                        <a:t>4</a:t>
                      </a:r>
                      <a:endParaRPr lang="tr-TR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384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45" y="376310"/>
            <a:ext cx="11736910" cy="1213338"/>
          </a:xfrm>
          <a:noFill/>
        </p:spPr>
        <p:txBody>
          <a:bodyPr rtlCol="0" anchor="ctr">
            <a:noAutofit/>
          </a:bodyPr>
          <a:lstStyle/>
          <a:p>
            <a:r>
              <a:rPr lang="tr-TR" dirty="0"/>
              <a:t>Güvenlik: STRIDE Tehdit Analizi</a:t>
            </a:r>
            <a:endParaRPr lang="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7ACFE-2CCC-E499-F80F-B86985F92C85}"/>
              </a:ext>
            </a:extLst>
          </p:cNvPr>
          <p:cNvSpPr txBox="1"/>
          <p:nvPr/>
        </p:nvSpPr>
        <p:spPr>
          <a:xfrm>
            <a:off x="468922" y="1463039"/>
            <a:ext cx="1125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Sistemin güvenliği, Microsoft tarafından geliştirilen STRIDE modeli kullanılarak 6 temel tehdit kategorisine karşı analiz edilmiştir.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C4213-7FB1-3213-5247-1409B3CA6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922" y="2170924"/>
            <a:ext cx="11349667" cy="43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BF6D51-F794-22F0-E152-16F46D47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CFDF3D-93CD-69F4-4529-682B7932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STRIDE Analizi Bulguları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C49643D-F7C7-B877-C803-F8C020DD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99B122-085B-1E39-33D3-6A6DD38FF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4121"/>
              </p:ext>
            </p:extLst>
          </p:nvPr>
        </p:nvGraphicFramePr>
        <p:xfrm>
          <a:off x="1078990" y="2171897"/>
          <a:ext cx="10554990" cy="424293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518330">
                  <a:extLst>
                    <a:ext uri="{9D8B030D-6E8A-4147-A177-3AD203B41FA5}">
                      <a16:colId xmlns:a16="http://schemas.microsoft.com/office/drawing/2014/main" val="1969424332"/>
                    </a:ext>
                  </a:extLst>
                </a:gridCol>
                <a:gridCol w="3518330">
                  <a:extLst>
                    <a:ext uri="{9D8B030D-6E8A-4147-A177-3AD203B41FA5}">
                      <a16:colId xmlns:a16="http://schemas.microsoft.com/office/drawing/2014/main" val="893982914"/>
                    </a:ext>
                  </a:extLst>
                </a:gridCol>
                <a:gridCol w="3518330">
                  <a:extLst>
                    <a:ext uri="{9D8B030D-6E8A-4147-A177-3AD203B41FA5}">
                      <a16:colId xmlns:a16="http://schemas.microsoft.com/office/drawing/2014/main" val="2480234160"/>
                    </a:ext>
                  </a:extLst>
                </a:gridCol>
              </a:tblGrid>
              <a:tr h="492157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STRIDE Unsuru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Risk Düzeyi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Projedeki Durum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8623503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Spoofing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HTTPS + resmi endpoint 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69815572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Tampering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HTTPS + yanıt doğrulama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4380584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Repudiation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Parola loglanmıyor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89409402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Information Disclosure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K-anonimlik + prefix-only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9567540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Denial of Service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Orta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Rate-limit yönetimi var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658035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Elevation of Privilege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 dirty="0">
                          <a:effectLst/>
                        </a:rPr>
                        <a:t>Yerel uygulama, yetki gerekmiyor</a:t>
                      </a:r>
                      <a:endParaRPr lang="tr-TR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7010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9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 anchor="b">
            <a:noAutofit/>
          </a:bodyPr>
          <a:lstStyle/>
          <a:p>
            <a:r>
              <a:rPr lang="tr-TR" dirty="0"/>
              <a:t>Projenin Temel Katkıları ve Sonuç</a:t>
            </a:r>
            <a:endParaRPr lang="tr" dirty="0"/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8F48B-A2BE-7A7C-661E-A7F19BFA2F31}"/>
              </a:ext>
            </a:extLst>
          </p:cNvPr>
          <p:cNvSpPr txBox="1"/>
          <p:nvPr/>
        </p:nvSpPr>
        <p:spPr>
          <a:xfrm>
            <a:off x="1078991" y="2020824"/>
            <a:ext cx="104846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proje, parola güvenliği alanındaki teorik bir konsepti (K-anonimlik) alıp, pratik, güvenli ve kullanılabilir bir masaüstü uygulamasına başarılı bir şekilde dönüştürmüştür.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4F550C-C2B9-F52B-2847-D3D996A9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57" y="2768006"/>
            <a:ext cx="866775" cy="72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132CD-2ABB-1C32-40A2-05EF226ADC10}"/>
              </a:ext>
            </a:extLst>
          </p:cNvPr>
          <p:cNvSpPr txBox="1"/>
          <p:nvPr/>
        </p:nvSpPr>
        <p:spPr>
          <a:xfrm>
            <a:off x="2317299" y="2845183"/>
            <a:ext cx="8008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Gizlilik Odaklı Çözüm: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Parolayı veya tam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hash'i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asla ifşa etmeyen, güvenilir bir ihlal kontrol mekanizması.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C5BCE-453E-D83D-9492-D9B49D5E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11" y="3593199"/>
            <a:ext cx="904875" cy="790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E1E8E4-E817-1C5E-6740-87311272A3D4}"/>
              </a:ext>
            </a:extLst>
          </p:cNvPr>
          <p:cNvSpPr txBox="1"/>
          <p:nvPr/>
        </p:nvSpPr>
        <p:spPr>
          <a:xfrm>
            <a:off x="2267462" y="3675888"/>
            <a:ext cx="80578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Modüler Python Mimarisi: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Test edilebilirliği ve genişletilebilirliği yüksek, modern bir kod tabanı.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671F13-4E79-AC3D-D736-B56FFCA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585" y="4485067"/>
            <a:ext cx="847725" cy="8191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FFDE1C-0B1C-16A2-4133-A3604B691402}"/>
              </a:ext>
            </a:extLst>
          </p:cNvPr>
          <p:cNvSpPr txBox="1"/>
          <p:nvPr/>
        </p:nvSpPr>
        <p:spPr>
          <a:xfrm>
            <a:off x="2317298" y="4571476"/>
            <a:ext cx="8057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NIST Tabanlı Güç Analizi: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Kullanıcılara parolalarının güvenliği hakkında anlık ve standartlara uygun geri bildirim.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6E34C8-3B56-DC54-D19B-3A537101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00" y="5405510"/>
            <a:ext cx="828675" cy="800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5DE042-56E4-82D8-15D1-ED9CD23EE0D1}"/>
              </a:ext>
            </a:extLst>
          </p:cNvPr>
          <p:cNvSpPr txBox="1"/>
          <p:nvPr/>
        </p:nvSpPr>
        <p:spPr>
          <a:xfrm>
            <a:off x="2317298" y="5488060"/>
            <a:ext cx="8057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Çift Arayüz Desteği: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Hem teknik hem de son kullanıcılara hitap eden CLI ve modern GUI seçenekleri.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23A0-8BAC-0800-2C3C-5BB1C3C1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F0623A-4F22-DA2C-66A9-8B37B249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9" y="576776"/>
            <a:ext cx="9493113" cy="1349796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Gelecek Vizyonu: Potansiyel Geliştirmeler</a:t>
            </a:r>
            <a:endParaRPr lang="tr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22D665E9-C754-A536-0712-837C7A99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A998E-0D48-E7BA-BBF5-7390F535046D}"/>
              </a:ext>
            </a:extLst>
          </p:cNvPr>
          <p:cNvSpPr txBox="1"/>
          <p:nvPr/>
        </p:nvSpPr>
        <p:spPr>
          <a:xfrm>
            <a:off x="551219" y="1926572"/>
            <a:ext cx="11089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Geliştirilen bu sağlam temel, gelecekteki çalışmalar için heyecan verici olanaklar sunmaktadır: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828C4-B4EC-0B06-0335-C84B921C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93" y="2403812"/>
            <a:ext cx="1963250" cy="1745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EBF19-7C4E-E2FC-FE3D-8E2E7EF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98" y="2482631"/>
            <a:ext cx="2143827" cy="1666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97F460-8E3F-B609-7B15-2DFDFD1E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69" y="2403812"/>
            <a:ext cx="2143827" cy="16946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9EAE4B-C2C5-B30F-EE27-87C168E63D22}"/>
              </a:ext>
            </a:extLst>
          </p:cNvPr>
          <p:cNvSpPr txBox="1"/>
          <p:nvPr/>
        </p:nvSpPr>
        <p:spPr>
          <a:xfrm>
            <a:off x="1743404" y="4044731"/>
            <a:ext cx="3046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Web API &amp; Mikro Servis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74374-09DD-4C97-7FE9-58FC6BA201FC}"/>
              </a:ext>
            </a:extLst>
          </p:cNvPr>
          <p:cNvSpPr txBox="1"/>
          <p:nvPr/>
        </p:nvSpPr>
        <p:spPr>
          <a:xfrm>
            <a:off x="5231498" y="4044731"/>
            <a:ext cx="2170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Tarayıcı Eklentisi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9AF3C-D193-2FF7-C211-5E3A227CF03A}"/>
              </a:ext>
            </a:extLst>
          </p:cNvPr>
          <p:cNvSpPr txBox="1"/>
          <p:nvPr/>
        </p:nvSpPr>
        <p:spPr>
          <a:xfrm>
            <a:off x="8000195" y="4060120"/>
            <a:ext cx="2916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Gelişmiş Parola Analizi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1E351-5134-B436-4E5E-1F87326FBA56}"/>
              </a:ext>
            </a:extLst>
          </p:cNvPr>
          <p:cNvSpPr txBox="1"/>
          <p:nvPr/>
        </p:nvSpPr>
        <p:spPr>
          <a:xfrm>
            <a:off x="1743404" y="4459680"/>
            <a:ext cx="29163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Uygulamanın bir REST API olarak sunulması, kurumsal parola politikaları ve diğer uygulamalarla entegrasyonunu sağlayabilir.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202AD-F02C-7268-C389-F30898F748A8}"/>
              </a:ext>
            </a:extLst>
          </p:cNvPr>
          <p:cNvSpPr txBox="1"/>
          <p:nvPr/>
        </p:nvSpPr>
        <p:spPr>
          <a:xfrm>
            <a:off x="5225471" y="4447134"/>
            <a:ext cx="21823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Kullanıcıların web formlarına parola girerken gerçek zamanlı kontrol sağlayan bir eklenti geliştirilebilir.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C08283-B4DD-F202-8E1D-66EC34764D2F}"/>
              </a:ext>
            </a:extLst>
          </p:cNvPr>
          <p:cNvSpPr txBox="1"/>
          <p:nvPr/>
        </p:nvSpPr>
        <p:spPr>
          <a:xfrm>
            <a:off x="8006222" y="4444841"/>
            <a:ext cx="29163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Makine öğrenmesi modelleri entegre edilerek, sadece sızıntı kontrolü değil, aynı zamanda parolanın tahmin edilebilirliği de analiz edilebilir.</a:t>
            </a:r>
          </a:p>
        </p:txBody>
      </p:sp>
    </p:spTree>
    <p:extLst>
      <p:ext uri="{BB962C8B-B14F-4D97-AF65-F5344CB8AC3E}">
        <p14:creationId xmlns:p14="http://schemas.microsoft.com/office/powerpoint/2010/main" val="377269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C1A8-B83C-7D03-12B9-3D2C9ACB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Gizliliği Korumak: Kod ve Kavram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2B4F2-C5DF-BDF0-A993-96A7C5E94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7595" y="3593592"/>
            <a:ext cx="7537705" cy="1161288"/>
          </a:xfrm>
        </p:spPr>
        <p:txBody>
          <a:bodyPr/>
          <a:lstStyle/>
          <a:p>
            <a:r>
              <a:rPr lang="tr-TR" cap="none" dirty="0"/>
              <a:t>Projenin kaynak kodlarını, test senaryolarını ve tüm detaylarını inceleyin.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72E79-334E-DAEB-8D38-72C7D8F7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5" y="4754880"/>
            <a:ext cx="10477985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rtlCol="0" anchor="b">
            <a:noAutofit/>
          </a:bodyPr>
          <a:lstStyle/>
          <a:p>
            <a:pPr rtl="0"/>
            <a:r>
              <a:rPr lang="tr" dirty="0"/>
              <a:t>Dinlediğiniz için Teşekkürler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tr" noProof="0" dirty="0"/>
              <a:t>BİRGÜL YÜKSEL</a:t>
            </a:r>
          </a:p>
          <a:p>
            <a:pPr rtl="0"/>
            <a:r>
              <a:rPr lang="tr" noProof="0" dirty="0"/>
              <a:t>211805066</a:t>
            </a:r>
          </a:p>
          <a:p>
            <a:pPr rtl="0"/>
            <a:r>
              <a:rPr lang="tr" cap="none" noProof="0" dirty="0"/>
              <a:t>birgulyksel@gmail.com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1" y="417107"/>
            <a:ext cx="10147027" cy="1655064"/>
          </a:xfrm>
          <a:noFill/>
        </p:spPr>
        <p:txBody>
          <a:bodyPr rtlCol="0" anchor="b">
            <a:noAutofit/>
          </a:bodyPr>
          <a:lstStyle/>
          <a:p>
            <a:r>
              <a:rPr lang="tr-TR" dirty="0"/>
              <a:t>Dijital Dünyanın En Zayıf Halkası: Parolalar</a:t>
            </a:r>
            <a:endParaRPr lang="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1" y="2072171"/>
            <a:ext cx="7301132" cy="1504797"/>
          </a:xfrm>
          <a:noFill/>
        </p:spPr>
        <p:txBody>
          <a:bodyPr rtlCol="0">
            <a:noAutofit/>
          </a:bodyPr>
          <a:lstStyle/>
          <a:p>
            <a:r>
              <a:rPr lang="tr-TR" sz="3200" i="1" dirty="0">
                <a:latin typeface="+mj-lt"/>
              </a:rPr>
              <a:t>Büyük çaplı veri ihlalleri nedeniyle milyonlarca parola kötü niyetli kişilerce ele geçirildi.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34408-CF64-79C9-06F4-75B4AAA76178}"/>
              </a:ext>
            </a:extLst>
          </p:cNvPr>
          <p:cNvSpPr txBox="1"/>
          <p:nvPr/>
        </p:nvSpPr>
        <p:spPr>
          <a:xfrm>
            <a:off x="1078991" y="3576968"/>
            <a:ext cx="61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durum, parola güvenliğini modern siber güvenliğin en kritik sorunlarından biri haline getirmektedir. Ele geçirilen parolalar, iki temel saldırı türünü beslemektedir: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8559F-9F15-9158-96B5-A548E981364F}"/>
              </a:ext>
            </a:extLst>
          </p:cNvPr>
          <p:cNvSpPr txBox="1"/>
          <p:nvPr/>
        </p:nvSpPr>
        <p:spPr>
          <a:xfrm>
            <a:off x="1078992" y="4986769"/>
            <a:ext cx="61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Credential</a:t>
            </a: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Stuffing</a:t>
            </a: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Sızdırılan kullanıcı adı-parola çiftlerinin diğer platformlarda denenmesi.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Brute-Force: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Yaygın parola listeleri kullanılarak hesaplara yetkisiz erişim sağlanması.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147E15B-6FB4-F617-E1DA-BC93A9E1C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88D964-0496-0893-6570-CDDF775B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67" y="1096626"/>
            <a:ext cx="7301132" cy="55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09" y="667513"/>
            <a:ext cx="4845382" cy="823663"/>
          </a:xfrm>
          <a:noFill/>
        </p:spPr>
        <p:txBody>
          <a:bodyPr rtlCol="0" anchor="ctr">
            <a:noAutofit/>
          </a:bodyPr>
          <a:lstStyle/>
          <a:p>
            <a:pPr rtl="0"/>
            <a:r>
              <a:rPr lang="tr" sz="5400" dirty="0"/>
              <a:t>Gizlilik İkilemi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FFD68-19AC-3462-9CA9-C1330707DCA4}"/>
              </a:ext>
            </a:extLst>
          </p:cNvPr>
          <p:cNvSpPr txBox="1"/>
          <p:nvPr/>
        </p:nvSpPr>
        <p:spPr>
          <a:xfrm>
            <a:off x="903263" y="1491176"/>
            <a:ext cx="10385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dirty="0">
                <a:solidFill>
                  <a:schemeClr val="accent3">
                    <a:lumMod val="25000"/>
                  </a:schemeClr>
                </a:solidFill>
              </a:rPr>
              <a:t>Parolanızın sızdırılıp sızdırılmadığını, parolanızı kimseye vermeden nasıl kontrol edersiniz?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9BB04-4035-E973-8AAF-C425AC30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08" y="2579730"/>
            <a:ext cx="9096983" cy="2109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2A610-108B-1309-C845-114FDF6D5CD8}"/>
              </a:ext>
            </a:extLst>
          </p:cNvPr>
          <p:cNvSpPr txBox="1"/>
          <p:nvPr/>
        </p:nvSpPr>
        <p:spPr>
          <a:xfrm>
            <a:off x="1121310" y="4458883"/>
            <a:ext cx="99493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solidFill>
                  <a:schemeClr val="accent3">
                    <a:lumMod val="25000"/>
                  </a:schemeClr>
                </a:solidFill>
              </a:rPr>
              <a:t>Geleneksel kontrol mekanizmaları, parolanın kendisini veya tam özet (</a:t>
            </a:r>
            <a:r>
              <a:rPr lang="tr-TR" sz="2800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sz="2800" dirty="0">
                <a:solidFill>
                  <a:schemeClr val="accent3">
                    <a:lumMod val="25000"/>
                  </a:schemeClr>
                </a:solidFill>
              </a:rPr>
              <a:t>) değerini bir sunucuya göndermenizi gerektirir. Bu durum, kontrolü yapan servise güvenme zorunluluğu doğurur ve ciddi bir gizlilik riski yaratır.</a:t>
            </a:r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808" y="1264346"/>
            <a:ext cx="7900416" cy="1783080"/>
          </a:xfrm>
          <a:noFill/>
        </p:spPr>
        <p:txBody>
          <a:bodyPr rtlCol="0">
            <a:noAutofit/>
          </a:bodyPr>
          <a:lstStyle/>
          <a:p>
            <a:pPr algn="l"/>
            <a:r>
              <a:rPr lang="tr-TR" dirty="0"/>
              <a:t>Çözümün Anahtarı: K-Anonimlik Prensibi</a:t>
            </a:r>
            <a:endParaRPr lang="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08" y="3028095"/>
            <a:ext cx="10858384" cy="3977638"/>
          </a:xfrm>
          <a:noFill/>
        </p:spPr>
        <p:txBody>
          <a:bodyPr rtlCol="0">
            <a:noAutofit/>
          </a:bodyPr>
          <a:lstStyle/>
          <a:p>
            <a:pPr algn="l"/>
            <a:r>
              <a:rPr lang="tr-TR" sz="2800" cap="none" dirty="0"/>
              <a:t>K-anonimlik, bir bireyin verisini, o veriyle aynı özelliğe sahip k sayıda başka veri içeren bir grup içinde saklayarak kimliğini gizleme yöntemidir. </a:t>
            </a:r>
          </a:p>
          <a:p>
            <a:pPr algn="l"/>
            <a:r>
              <a:rPr lang="tr-TR" sz="2800" cap="none" dirty="0"/>
              <a:t>Parola kontrolü bağlamında bu, sizin parolanızın özet (</a:t>
            </a:r>
            <a:r>
              <a:rPr lang="tr-TR" sz="2800" cap="none" dirty="0" err="1"/>
              <a:t>hash</a:t>
            </a:r>
            <a:r>
              <a:rPr lang="tr-TR" sz="2800" cap="none" dirty="0"/>
              <a:t>) değerinin, binlerce başka </a:t>
            </a:r>
            <a:r>
              <a:rPr lang="tr-TR" sz="2800" cap="none" dirty="0" err="1"/>
              <a:t>hash</a:t>
            </a:r>
            <a:r>
              <a:rPr lang="tr-TR" sz="2800" cap="none" dirty="0"/>
              <a:t> değeri arasında ayırt edilemez hale getirilmesi anlamına gelir. Sorguyu yapan servis, hangi </a:t>
            </a:r>
            <a:r>
              <a:rPr lang="tr-TR" sz="2800" cap="none" dirty="0" err="1"/>
              <a:t>hash'in</a:t>
            </a:r>
            <a:r>
              <a:rPr lang="tr-TR" sz="2800" cap="none" dirty="0"/>
              <a:t> size ait olduğunu asla bilemez.</a:t>
            </a:r>
            <a:endParaRPr lang="tr" sz="2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0D443-476F-3463-34ED-15457D7F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74" y="-211038"/>
            <a:ext cx="4455226" cy="35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24" y="211014"/>
            <a:ext cx="10901583" cy="661183"/>
          </a:xfrm>
          <a:noFill/>
        </p:spPr>
        <p:txBody>
          <a:bodyPr rtlCol="0">
            <a:noAutofit/>
          </a:bodyPr>
          <a:lstStyle/>
          <a:p>
            <a:pPr algn="just"/>
            <a:r>
              <a:rPr lang="tr-TR" sz="3600" dirty="0"/>
              <a:t>Güvenli Sorgu Akışı: Bir Sırrı Açıklamadan Kontrol Etmek</a:t>
            </a:r>
            <a:endParaRPr lang="tr" sz="3600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89145A8-0596-25DA-D3C9-6CEDFD34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790DB5-75AA-E97D-F31F-74835901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380" y="792552"/>
            <a:ext cx="10901583" cy="60115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F598A6-1CE5-94F5-4E45-49E7B2C28E47}"/>
              </a:ext>
            </a:extLst>
          </p:cNvPr>
          <p:cNvSpPr txBox="1"/>
          <p:nvPr/>
        </p:nvSpPr>
        <p:spPr>
          <a:xfrm>
            <a:off x="938724" y="872197"/>
            <a:ext cx="248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1. Parola </a:t>
            </a: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Hash’lenir</a:t>
            </a:r>
            <a:endParaRPr lang="tr-TR" sz="20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7C0400-E2F1-C0AF-4B35-F467034D098E}"/>
              </a:ext>
            </a:extLst>
          </p:cNvPr>
          <p:cNvSpPr txBox="1"/>
          <p:nvPr/>
        </p:nvSpPr>
        <p:spPr>
          <a:xfrm>
            <a:off x="6173373" y="1403139"/>
            <a:ext cx="5416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Kullanıcının girdiği parola, istemci tarafında (kullanıcının cihazında) SHA-1 algoritması ile 40 karakterlik bir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hash'e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dõnüştürülür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1FC41-DEDF-0FAD-3650-36A66C01D12F}"/>
              </a:ext>
            </a:extLst>
          </p:cNvPr>
          <p:cNvSpPr txBox="1"/>
          <p:nvPr/>
        </p:nvSpPr>
        <p:spPr>
          <a:xfrm>
            <a:off x="931692" y="1796620"/>
            <a:ext cx="4993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2.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Bölünür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Oluşturulan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, iki parçaya ayrılır: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(ilk 5 karakter) ve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(Geriye kalan 35 karakter).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D75312-D76F-6601-C53C-76BEF84D45FF}"/>
              </a:ext>
            </a:extLst>
          </p:cNvPr>
          <p:cNvSpPr txBox="1"/>
          <p:nvPr/>
        </p:nvSpPr>
        <p:spPr>
          <a:xfrm>
            <a:off x="931692" y="2770306"/>
            <a:ext cx="5159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3. Sadece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Gönderilir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Yalnızca 5 karakterlik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HavelBeenPwned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(HIBP)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API'sine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gönderilir. Tam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veya parolanın kendisi cihazdan asla ayrılmaz.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9D4A0-E5D6-0359-EA7D-41BB938978AA}"/>
              </a:ext>
            </a:extLst>
          </p:cNvPr>
          <p:cNvSpPr txBox="1"/>
          <p:nvPr/>
        </p:nvSpPr>
        <p:spPr>
          <a:xfrm>
            <a:off x="936380" y="3899811"/>
            <a:ext cx="5295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4.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Listesi Alınır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HIBP API, gönderilen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ile başlayan tüm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hash'lerin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(35 karakterlik) kısımlarını ve ne kadar sızdırıldıklarını içeren bir liste döndürür. Bu liste, yüzlerce veya binlerce sonuç içerebilir.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0F634-B146-E099-E191-9A48E18E24AD}"/>
              </a:ext>
            </a:extLst>
          </p:cNvPr>
          <p:cNvSpPr txBox="1"/>
          <p:nvPr/>
        </p:nvSpPr>
        <p:spPr>
          <a:xfrm>
            <a:off x="931692" y="5326783"/>
            <a:ext cx="499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5. Kontrol Yerelde Yapılır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FE5CCB19BA... Uygulama,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API'den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gelen listede kullanıcının orijinal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suffix'inin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bulunup bulunmadığını tamamen yerel cihazda kontrol eder. Eşleşme varsa, parola sızdırılmıştır.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C15510-33B4-4E89-4834-4FB49AA15E77}"/>
              </a:ext>
            </a:extLst>
          </p:cNvPr>
          <p:cNvSpPr txBox="1"/>
          <p:nvPr/>
        </p:nvSpPr>
        <p:spPr>
          <a:xfrm>
            <a:off x="9142828" y="5574623"/>
            <a:ext cx="211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Parola Güvenli!</a:t>
            </a:r>
            <a:endParaRPr lang="tr-TR" sz="20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7AE502-86B6-8441-7E5A-318107CF62D5}"/>
              </a:ext>
            </a:extLst>
          </p:cNvPr>
          <p:cNvSpPr txBox="1"/>
          <p:nvPr/>
        </p:nvSpPr>
        <p:spPr>
          <a:xfrm>
            <a:off x="9142828" y="6065447"/>
            <a:ext cx="244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Parola Sızdırılmış!</a:t>
            </a:r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27519"/>
            <a:ext cx="10506456" cy="828887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Modüler ve Genişletilebilir Bir Mimari</a:t>
            </a:r>
            <a:endParaRPr lang="tr" dirty="0"/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0C471-77D6-ED77-2A8C-0ACE818022A4}"/>
              </a:ext>
            </a:extLst>
          </p:cNvPr>
          <p:cNvSpPr txBox="1"/>
          <p:nvPr/>
        </p:nvSpPr>
        <p:spPr>
          <a:xfrm>
            <a:off x="1097280" y="1471763"/>
            <a:ext cx="9523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modüler yapı, her bileşenin bağımsız olarak test edilmesini ve geliştirilmesini kolaylaştırır.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F4AFB-BD8A-555D-78AE-F9408389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66" y="1860251"/>
            <a:ext cx="5420605" cy="4817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FCC36-980B-9A74-1B6C-2483A6FF80D2}"/>
              </a:ext>
            </a:extLst>
          </p:cNvPr>
          <p:cNvSpPr txBox="1"/>
          <p:nvPr/>
        </p:nvSpPr>
        <p:spPr>
          <a:xfrm>
            <a:off x="8688649" y="2179649"/>
            <a:ext cx="31277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Kullanıcı etkileşimini yönetir. İki farklı arayüz sunarak farklı kullanıcı profillerine hitap eder.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3D5DF-DEBA-E9E0-30B6-7015E3019963}"/>
              </a:ext>
            </a:extLst>
          </p:cNvPr>
          <p:cNvSpPr txBox="1"/>
          <p:nvPr/>
        </p:nvSpPr>
        <p:spPr>
          <a:xfrm>
            <a:off x="267501" y="3708856"/>
            <a:ext cx="30994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Parolanın SHA-1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hash'ini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üretir,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/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ayrımını yapar ve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API'den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gelen sonuçları analiz ederek nihai kararı verir. Sistemin beynidir.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C4210-B000-4E61-C83A-0EF94D66CDD1}"/>
              </a:ext>
            </a:extLst>
          </p:cNvPr>
          <p:cNvSpPr txBox="1"/>
          <p:nvPr/>
        </p:nvSpPr>
        <p:spPr>
          <a:xfrm>
            <a:off x="8634619" y="4738309"/>
            <a:ext cx="3235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HIBP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Range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API'sine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güvenli HTTPS istekleri gönderir, yanıtları ayrıştırır ve hata durumlarını (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örn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. rate-limit) yönetir. Dış dünya ile iletişim kurar.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5" y="581449"/>
            <a:ext cx="10277856" cy="1439376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VERİ AKIŞI / DFD</a:t>
            </a:r>
          </a:p>
        </p:txBody>
      </p:sp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4251A-7EE8-6EE9-7B07-1CA9EC7C80BC}"/>
              </a:ext>
            </a:extLst>
          </p:cNvPr>
          <p:cNvSpPr txBox="1"/>
          <p:nvPr/>
        </p:nvSpPr>
        <p:spPr>
          <a:xfrm>
            <a:off x="3049172" y="324785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75AE00-A4B8-85DB-C2B2-F82BF47A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5" y="2132850"/>
            <a:ext cx="11164884" cy="1439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2BB338-33C1-E1D0-53D0-4DFA8325F3A0}"/>
              </a:ext>
            </a:extLst>
          </p:cNvPr>
          <p:cNvSpPr txBox="1"/>
          <p:nvPr/>
        </p:nvSpPr>
        <p:spPr>
          <a:xfrm>
            <a:off x="2474447" y="4467448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Parola → sadece RAM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Ağdan geçen veri → sadece </a:t>
            </a:r>
            <a:r>
              <a:rPr lang="tr-TR" sz="2400" b="0" i="0" dirty="0" err="1">
                <a:solidFill>
                  <a:schemeClr val="accent3">
                    <a:lumMod val="25000"/>
                  </a:schemeClr>
                </a:solidFill>
                <a:effectLst/>
              </a:rPr>
              <a:t>prefix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Eşleşme → istemci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D1C73-A670-DA8F-A776-0D44BDA084EB}"/>
              </a:ext>
            </a:extLst>
          </p:cNvPr>
          <p:cNvSpPr txBox="1"/>
          <p:nvPr/>
        </p:nvSpPr>
        <p:spPr>
          <a:xfrm>
            <a:off x="2474447" y="3898893"/>
            <a:ext cx="8151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0" i="1" dirty="0">
                <a:solidFill>
                  <a:schemeClr val="accent3">
                    <a:lumMod val="25000"/>
                  </a:schemeClr>
                </a:solidFill>
                <a:effectLst/>
              </a:rPr>
              <a:t>“Ağdan geçen hiçbir veri, parolayı geri üretmeye yetmiyor.”</a:t>
            </a:r>
            <a:endParaRPr lang="tr-TR" sz="2400" i="1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259" y="551031"/>
            <a:ext cx="8163482" cy="939441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İki Arayüz, Tek Güçlü Çekirdek</a:t>
            </a:r>
            <a:endParaRPr lang="tr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C6463-BED0-F0AC-9D4D-03EE78AF78A8}"/>
              </a:ext>
            </a:extLst>
          </p:cNvPr>
          <p:cNvSpPr txBox="1"/>
          <p:nvPr/>
        </p:nvSpPr>
        <p:spPr>
          <a:xfrm>
            <a:off x="1487070" y="1686336"/>
            <a:ext cx="4055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solidFill>
                  <a:schemeClr val="accent3">
                    <a:lumMod val="25000"/>
                  </a:schemeClr>
                </a:solidFill>
              </a:rPr>
              <a:t>Teknik Kullanıcılar için Hız ve Sadelik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07410D-C14A-22D9-F158-4F7F596F4669}"/>
              </a:ext>
            </a:extLst>
          </p:cNvPr>
          <p:cNvSpPr/>
          <p:nvPr/>
        </p:nvSpPr>
        <p:spPr>
          <a:xfrm>
            <a:off x="5919476" y="1686337"/>
            <a:ext cx="70339" cy="40373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CFD7D-556D-5661-16B3-A6FE4E6CE2EB}"/>
              </a:ext>
            </a:extLst>
          </p:cNvPr>
          <p:cNvSpPr txBox="1"/>
          <p:nvPr/>
        </p:nvSpPr>
        <p:spPr>
          <a:xfrm>
            <a:off x="6692499" y="1686337"/>
            <a:ext cx="4055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solidFill>
                  <a:schemeClr val="accent3">
                    <a:lumMod val="25000"/>
                  </a:schemeClr>
                </a:solidFill>
              </a:rPr>
              <a:t>Son Kullanıcılar için Modern ve Anlaşılır Deneyim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14221E-4102-A7C3-69B6-311021DA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70" y="2713199"/>
            <a:ext cx="4136285" cy="2168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7D040-3D0A-B401-106A-4F0A23733DE7}"/>
              </a:ext>
            </a:extLst>
          </p:cNvPr>
          <p:cNvSpPr txBox="1"/>
          <p:nvPr/>
        </p:nvSpPr>
        <p:spPr>
          <a:xfrm>
            <a:off x="1367289" y="5077354"/>
            <a:ext cx="4608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CLI, otomasyon ve hızlı kontroller için ideal, net ve doğrudan bir deneyim sunar.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622C06-0F60-8B94-A385-FE9BDBB5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57" y="2713199"/>
            <a:ext cx="3880755" cy="28559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A22A2A-E6EE-45B0-ABE6-90684010B855}"/>
              </a:ext>
            </a:extLst>
          </p:cNvPr>
          <p:cNvSpPr txBox="1"/>
          <p:nvPr/>
        </p:nvSpPr>
        <p:spPr>
          <a:xfrm>
            <a:off x="10796954" y="2684222"/>
            <a:ext cx="1306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solidFill>
                  <a:schemeClr val="accent3">
                    <a:lumMod val="25000"/>
                  </a:schemeClr>
                </a:solidFill>
              </a:rPr>
              <a:t>Karanlık/Aydınlık Tema Seçeneği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AFB29D-DF8B-904E-0BD6-AA5DC98DC897}"/>
              </a:ext>
            </a:extLst>
          </p:cNvPr>
          <p:cNvCxnSpPr/>
          <p:nvPr/>
        </p:nvCxnSpPr>
        <p:spPr>
          <a:xfrm flipV="1">
            <a:off x="10578905" y="2996418"/>
            <a:ext cx="218049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7038E3-5BE2-6942-C939-B114DD659B6E}"/>
              </a:ext>
            </a:extLst>
          </p:cNvPr>
          <p:cNvCxnSpPr>
            <a:cxnSpLocks/>
          </p:cNvCxnSpPr>
          <p:nvPr/>
        </p:nvCxnSpPr>
        <p:spPr>
          <a:xfrm>
            <a:off x="9752325" y="3446820"/>
            <a:ext cx="1019908" cy="19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CB59E5-E726-5B5F-E5E5-CD0393E6B1C6}"/>
              </a:ext>
            </a:extLst>
          </p:cNvPr>
          <p:cNvSpPr txBox="1"/>
          <p:nvPr/>
        </p:nvSpPr>
        <p:spPr>
          <a:xfrm>
            <a:off x="10796954" y="3379724"/>
            <a:ext cx="11746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Parolayı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Gőster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/Gizle Fonksiyonu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36182E-216A-E754-F0E3-048F47EA74FD}"/>
              </a:ext>
            </a:extLst>
          </p:cNvPr>
          <p:cNvCxnSpPr>
            <a:cxnSpLocks/>
          </p:cNvCxnSpPr>
          <p:nvPr/>
        </p:nvCxnSpPr>
        <p:spPr>
          <a:xfrm>
            <a:off x="6866757" y="3994303"/>
            <a:ext cx="223360" cy="14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843912-1E6B-380E-DE98-CEDACA00561B}"/>
              </a:ext>
            </a:extLst>
          </p:cNvPr>
          <p:cNvSpPr txBox="1"/>
          <p:nvPr/>
        </p:nvSpPr>
        <p:spPr>
          <a:xfrm>
            <a:off x="5976219" y="3255639"/>
            <a:ext cx="130648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 dirty="0">
                <a:solidFill>
                  <a:schemeClr val="accent3">
                    <a:lumMod val="25000"/>
                  </a:schemeClr>
                </a:solidFill>
              </a:rPr>
              <a:t>Parola Güç Barı (NIST standartlarına göre anlık geri bildirim)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4C8706-AC4C-2DB4-1CE5-96D33B2874B0}"/>
              </a:ext>
            </a:extLst>
          </p:cNvPr>
          <p:cNvSpPr txBox="1"/>
          <p:nvPr/>
        </p:nvSpPr>
        <p:spPr>
          <a:xfrm>
            <a:off x="7617139" y="5773709"/>
            <a:ext cx="2379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chemeClr val="accent3">
                    <a:lumMod val="25000"/>
                  </a:schemeClr>
                </a:solidFill>
              </a:rPr>
              <a:t>Sonuç Ekranı (Anlaşılır ve net ihlal bilgisi)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F961DF-9E96-A91E-181E-A963FFB7F9CE}"/>
              </a:ext>
            </a:extLst>
          </p:cNvPr>
          <p:cNvCxnSpPr/>
          <p:nvPr/>
        </p:nvCxnSpPr>
        <p:spPr>
          <a:xfrm>
            <a:off x="8720005" y="5400519"/>
            <a:ext cx="0" cy="4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Gerçek Dünya Testleri: Bulgular Ne Söylüyor?</a:t>
            </a:r>
            <a:endParaRPr lang="tr" dirty="0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020824"/>
            <a:ext cx="9943045" cy="68017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/>
              <a:t>Yapılan testler, yaygın ve zayıf parolaların veri tabanlarında milyonlarca kez bulunduğunu, karmaşık ve özgün parolaların ise sızıntılarda yer almadığını doğruladı.</a:t>
            </a:r>
            <a:endParaRPr lang="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0F71B-CD2D-D40C-3CF9-70B4454F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2588701"/>
            <a:ext cx="10277856" cy="3135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387C0-0971-A7AD-55A0-6CC248356855}"/>
              </a:ext>
            </a:extLst>
          </p:cNvPr>
          <p:cNvSpPr txBox="1"/>
          <p:nvPr/>
        </p:nvSpPr>
        <p:spPr>
          <a:xfrm>
            <a:off x="1078992" y="5788373"/>
            <a:ext cx="10155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Bu sonuçlar, NIST gibi otoritelerin önerdiği parola karmaşıklığı ve uzunluk kriterlerinin ne kadar hayati olduğunu pratik olarak göstermektedir.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Özel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Mavi küreler sunusu</Template>
  <TotalTime>286</TotalTime>
  <Words>923</Words>
  <Application>Microsoft Office PowerPoint</Application>
  <PresentationFormat>Widescreen</PresentationFormat>
  <Paragraphs>135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Times New Roman</vt:lpstr>
      <vt:lpstr>Özel</vt:lpstr>
      <vt:lpstr>PASSWORD BREACH CHECK ENTEGRASYONU</vt:lpstr>
      <vt:lpstr>Dijital Dünyanın En Zayıf Halkası: Parolalar</vt:lpstr>
      <vt:lpstr>Gizlilik İkilemi</vt:lpstr>
      <vt:lpstr>Çözümün Anahtarı: K-Anonimlik Prensibi</vt:lpstr>
      <vt:lpstr>Güvenli Sorgu Akışı: Bir Sırrı Açıklamadan Kontrol Etmek</vt:lpstr>
      <vt:lpstr>Modüler ve Genişletilebilir Bir Mimari</vt:lpstr>
      <vt:lpstr>VERİ AKIŞI / DFD</vt:lpstr>
      <vt:lpstr>İki Arayüz, Tek Güçlü Çekirdek</vt:lpstr>
      <vt:lpstr>Gerçek Dünya Testleri: Bulgular Ne Söylüyor?</vt:lpstr>
      <vt:lpstr>Parola İhlal Kontrolü Örnek Bulguları</vt:lpstr>
      <vt:lpstr>Güvenlik: STRIDE Tehdit Analizi</vt:lpstr>
      <vt:lpstr>STRIDE Analizi Bulguları</vt:lpstr>
      <vt:lpstr>Projenin Temel Katkıları ve Sonuç</vt:lpstr>
      <vt:lpstr>Gelecek Vizyonu: Potansiyel Geliştirmeler</vt:lpstr>
      <vt:lpstr>Gizliliği Korumak: Kod ve Kavram</vt:lpstr>
      <vt:lpstr>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Birgül Yüksel</dc:creator>
  <cp:lastModifiedBy>Birgül Yüksel</cp:lastModifiedBy>
  <cp:revision>8</cp:revision>
  <dcterms:created xsi:type="dcterms:W3CDTF">2025-12-29T09:35:07Z</dcterms:created>
  <dcterms:modified xsi:type="dcterms:W3CDTF">2025-12-29T14:21:53Z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